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CCFF"/>
    <a:srgbClr val="00182A"/>
    <a:srgbClr val="278CBF"/>
    <a:srgbClr val="2685C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56" d="100"/>
          <a:sy n="56" d="100"/>
        </p:scale>
        <p:origin x="28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24B147-359D-4566-BB7A-46D03BFD3579}" type="datetimeFigureOut">
              <a:rPr lang="ru-RU"/>
              <a:pPr>
                <a:defRPr/>
              </a:pPr>
              <a:t>14.04.2019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1D0ABE-3E1C-43B5-9659-FDE7CDA64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91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B7313A-49E6-4CB6-BF52-D010B6AA3BBA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1762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964BA-3741-40D4-92AC-469E95D4B757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9552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027F-5374-4D9E-8FF3-38633D949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0EC69-D2DD-42A0-BD9B-6D8A32BD5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C559C-31A4-4B37-93A8-4E23A8CA7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1D65-E5BF-4249-A847-ADE3CAA28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EC421-827F-420E-86A7-3714E93D5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099E-2EA4-4B65-B3BF-D38B0A01F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2525-8770-4843-87CD-3E1C8A3B0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CA07-0FA2-45B2-9DDA-7174D7997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5841-B107-4D1B-BDD9-B91CC25A5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96DF-9D94-499F-AA41-00015F901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9DFF-ED81-4A7C-89D4-70BFFE555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8DCF17-7725-4445-9BB8-46818DE33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071813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000" b="1" i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defRPr/>
            </a:pPr>
            <a:endParaRPr lang="ru-RU" sz="1000" b="1" i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defRPr/>
            </a:pPr>
            <a:endParaRPr lang="ru-RU" b="1" i="1" u="sng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b="1" i="1" u="sng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b="1" i="1" u="sng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b="1" i="1" u="sng" dirty="0">
                <a:solidFill>
                  <a:srgbClr val="FF0000"/>
                </a:solidFill>
                <a:latin typeface="Monotype Corsiva" pitchFamily="66" charset="0"/>
              </a:rPr>
              <a:t>Места работы выпускников: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indent="457200" algn="ctr">
              <a:defRPr/>
            </a:pP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</a:rPr>
              <a:t>Службы охраны труда промышленных предприятиях; подразделения Министерства труда и социального развития РС (Я); органы государственного надзора; горноспасательные службы;</a:t>
            </a:r>
            <a:r>
              <a:rPr lang="ru-RU" sz="1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</a:rPr>
              <a:t>администрации улусов, городов, муниципалитетов, подразделения МЧС России по РС(Я), подразделения пожарной охраны.</a:t>
            </a:r>
            <a:endParaRPr lang="ru-RU" sz="1200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</a:rPr>
              <a:t>Вступительные</a:t>
            </a:r>
            <a:r>
              <a:rPr lang="ru-RU" sz="1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</a:rPr>
              <a:t>экзамены</a:t>
            </a:r>
            <a:r>
              <a:rPr lang="ru-RU" sz="1200" dirty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endParaRPr lang="ru-RU" sz="12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</a:rPr>
              <a:t>ЕГЭ по</a:t>
            </a:r>
            <a:r>
              <a:rPr lang="ru-RU" sz="1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</a:rPr>
              <a:t>математике, физике, русскому языку. </a:t>
            </a:r>
            <a:endParaRPr lang="ru-RU" sz="1200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7030A0"/>
                </a:solidFill>
                <a:latin typeface="Monotype Corsiva" pitchFamily="66" charset="0"/>
              </a:rPr>
              <a:t>Срок обучения:</a:t>
            </a:r>
          </a:p>
          <a:p>
            <a:pPr algn="ctr">
              <a:defRPr/>
            </a:pPr>
            <a:r>
              <a:rPr lang="ru-RU" sz="1200" dirty="0" err="1">
                <a:solidFill>
                  <a:srgbClr val="7030A0"/>
                </a:solidFill>
                <a:latin typeface="Monotype Corsiva" pitchFamily="66" charset="0"/>
              </a:rPr>
              <a:t>Бакалавриат</a:t>
            </a:r>
            <a:r>
              <a:rPr lang="ru-RU" sz="1200" dirty="0">
                <a:solidFill>
                  <a:srgbClr val="7030A0"/>
                </a:solidFill>
                <a:latin typeface="Monotype Corsiva" pitchFamily="66" charset="0"/>
              </a:rPr>
              <a:t> очный –</a:t>
            </a: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</a:rPr>
              <a:t> 4 года</a:t>
            </a:r>
          </a:p>
          <a:p>
            <a:pPr algn="ctr">
              <a:defRPr/>
            </a:pPr>
            <a:r>
              <a:rPr lang="ru-RU" sz="1200" dirty="0">
                <a:solidFill>
                  <a:srgbClr val="7030A0"/>
                </a:solidFill>
                <a:latin typeface="Monotype Corsiva" pitchFamily="66" charset="0"/>
              </a:rPr>
              <a:t>Магистратура</a:t>
            </a: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</a:rPr>
              <a:t> – 2 года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</a:rPr>
              <a:t>на базе высшего образования</a:t>
            </a:r>
            <a:endParaRPr lang="ru-RU" sz="1200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7030A0"/>
                </a:solidFill>
                <a:latin typeface="Monotype Corsiva" pitchFamily="66" charset="0"/>
              </a:rPr>
              <a:t>Аспирантура – 4 года</a:t>
            </a: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algn="just">
              <a:defRPr/>
            </a:pPr>
            <a:endParaRPr lang="ru-RU" sz="10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13" y="0"/>
            <a:ext cx="307181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Мы приглашаем вас,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дорогие выпускники, учиться у нас! Защита жизни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и здоровья людей –самая благородная профессия! 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НАШ АДРЕС: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677018, г. Якутск, ул. Кулаковского, д.50, СВФУ им. </a:t>
            </a:r>
            <a:r>
              <a:rPr lang="ru-RU" sz="12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М.К.Аммосова</a:t>
            </a:r>
            <a:endParaRPr lang="ru-RU" sz="12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Корпус технических факультетов,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Горный институт,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кафедра Техносферной безопасности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каб.502, 504, 518.</a:t>
            </a:r>
            <a:endParaRPr lang="ru-RU" sz="12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25" y="0"/>
            <a:ext cx="30003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Monotype Corsiva" pitchFamily="66" charset="0"/>
              </a:rPr>
              <a:t>ФГАОУ ВО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Monotype Corsiva" pitchFamily="66" charset="0"/>
              </a:rPr>
              <a:t>Северо-Восточный федеральный университет им. </a:t>
            </a:r>
            <a:r>
              <a:rPr lang="ru-RU" sz="1600" b="1" dirty="0" err="1">
                <a:solidFill>
                  <a:srgbClr val="7030A0"/>
                </a:solidFill>
                <a:latin typeface="Monotype Corsiva" pitchFamily="66" charset="0"/>
              </a:rPr>
              <a:t>М.К.Аммосова</a:t>
            </a: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Горный институт </a:t>
            </a: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643688" y="6143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Monotype Corsiva" pitchFamily="66" charset="0"/>
              </a:rPr>
              <a:t>г.Якутск</a:t>
            </a: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6572250" y="5214938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Monotype Corsiva" pitchFamily="66" charset="0"/>
              </a:rPr>
              <a:t>КАФЕДРА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Monotype Corsiva" pitchFamily="66" charset="0"/>
              </a:rPr>
              <a:t>«ТЕХНОСФЕРНАЯ БЕЗОПАСНОСТЬ»</a:t>
            </a:r>
          </a:p>
        </p:txBody>
      </p:sp>
      <p:pic>
        <p:nvPicPr>
          <p:cNvPr id="13" name="Рисунок 12" descr="Горный институ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142852"/>
            <a:ext cx="1285884" cy="1289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928934"/>
            <a:ext cx="265608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142852"/>
            <a:ext cx="1274130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142852"/>
            <a:ext cx="137970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65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428999"/>
            <a:ext cx="2214577" cy="1873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вапвы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357694"/>
            <a:ext cx="278735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5" name="Рисунок 18" descr="121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" y="1643063"/>
            <a:ext cx="27860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50" y="1928813"/>
            <a:ext cx="3000375" cy="492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1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1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100" dirty="0">
              <a:solidFill>
                <a:srgbClr val="7030A0"/>
              </a:solidFill>
              <a:latin typeface="Monotype Corsiva" pitchFamily="66" charset="0"/>
            </a:endParaRPr>
          </a:p>
          <a:p>
            <a:pPr indent="457200" algn="just">
              <a:defRPr/>
            </a:pPr>
            <a:endParaRPr lang="ru-RU" sz="1200" dirty="0">
              <a:latin typeface="Monotype Corsiva" pitchFamily="66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25" y="1928813"/>
            <a:ext cx="3000375" cy="492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928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На нашей кафедре ведется подготовка: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по направлению 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20.00.01 «Техносферная безопасность» </a:t>
            </a:r>
            <a:endParaRPr lang="ru-RU" sz="1400" i="1" dirty="0">
              <a:solidFill>
                <a:srgbClr val="C00000"/>
              </a:solidFill>
              <a:latin typeface="Monotype Corsiva" pitchFamily="66" charset="0"/>
            </a:endParaRPr>
          </a:p>
          <a:p>
            <a:pPr indent="457200" algn="ctr">
              <a:defRPr/>
            </a:pPr>
            <a:r>
              <a:rPr lang="ru-RU" sz="1400" b="1" i="1" dirty="0">
                <a:solidFill>
                  <a:srgbClr val="FFFF00"/>
                </a:solidFill>
                <a:latin typeface="Monotype Corsiva" pitchFamily="66" charset="0"/>
              </a:rPr>
              <a:t>профиль«Безопасность технологических процессов и производств» (бакалавр)</a:t>
            </a:r>
          </a:p>
          <a:p>
            <a:pPr indent="457200" algn="ctr">
              <a:defRPr/>
            </a:pPr>
            <a:r>
              <a:rPr lang="ru-RU" sz="1400" b="1" i="1" dirty="0">
                <a:solidFill>
                  <a:srgbClr val="FFFF00"/>
                </a:solidFill>
                <a:latin typeface="Monotype Corsiva" pitchFamily="66" charset="0"/>
              </a:rPr>
              <a:t>профиль «Защита в чрезвычайных ситуациях» (бакалавр)</a:t>
            </a:r>
          </a:p>
          <a:p>
            <a:pPr indent="457200" algn="ctr">
              <a:defRPr/>
            </a:pPr>
            <a:r>
              <a:rPr lang="ru-RU" sz="1400" b="1" i="1" dirty="0">
                <a:solidFill>
                  <a:srgbClr val="FFFF00"/>
                </a:solidFill>
                <a:latin typeface="Monotype Corsiva" pitchFamily="66" charset="0"/>
              </a:rPr>
              <a:t>профиль  «Пожарная безопасность» (бакалавр)</a:t>
            </a:r>
          </a:p>
          <a:p>
            <a:pPr indent="457200" algn="ctr">
              <a:defRPr/>
            </a:pPr>
            <a:r>
              <a:rPr lang="ru-RU" sz="1400" b="1" i="1" dirty="0">
                <a:solidFill>
                  <a:srgbClr val="FFFF00"/>
                </a:solidFill>
                <a:latin typeface="Monotype Corsiva" pitchFamily="66" charset="0"/>
              </a:rPr>
              <a:t>Профиль «Управление безопасным развитием </a:t>
            </a:r>
            <a:r>
              <a:rPr lang="ru-RU" sz="1400" b="1" i="1" dirty="0" err="1">
                <a:solidFill>
                  <a:srgbClr val="FFFF00"/>
                </a:solidFill>
                <a:latin typeface="Monotype Corsiva" pitchFamily="66" charset="0"/>
              </a:rPr>
              <a:t>техносферы</a:t>
            </a:r>
            <a:r>
              <a:rPr lang="ru-RU" sz="1400" b="1" i="1" dirty="0">
                <a:solidFill>
                  <a:srgbClr val="FFFF00"/>
                </a:solidFill>
                <a:latin typeface="Monotype Corsiva" pitchFamily="66" charset="0"/>
              </a:rPr>
              <a:t>» (магистр)</a:t>
            </a:r>
          </a:p>
          <a:p>
            <a:pPr indent="457200" algn="ctr">
              <a:defRPr/>
            </a:pPr>
            <a:r>
              <a:rPr lang="ru-RU" sz="1400" b="1" i="1" dirty="0">
                <a:solidFill>
                  <a:srgbClr val="FFFF00"/>
                </a:solidFill>
                <a:latin typeface="Monotype Corsiva" pitchFamily="66" charset="0"/>
              </a:rPr>
              <a:t>Профиль «Управление пожарной безопасностью» (магистр)</a:t>
            </a:r>
          </a:p>
          <a:p>
            <a:pPr indent="457200" algn="ctr">
              <a:defRPr/>
            </a:pPr>
            <a:r>
              <a:rPr lang="ru-RU" sz="1400" b="1" i="1" dirty="0">
                <a:solidFill>
                  <a:srgbClr val="FFFF00"/>
                </a:solidFill>
                <a:latin typeface="Monotype Corsiva" pitchFamily="66" charset="0"/>
              </a:rPr>
              <a:t>Аспирантура «Пожарная и промышленная безопасность» (канд. </a:t>
            </a:r>
            <a:r>
              <a:rPr lang="ru-RU" sz="1400" b="1" i="1" dirty="0" err="1">
                <a:solidFill>
                  <a:srgbClr val="FFFF00"/>
                </a:solidFill>
                <a:latin typeface="Monotype Corsiva" pitchFamily="66" charset="0"/>
              </a:rPr>
              <a:t>техн</a:t>
            </a:r>
            <a:r>
              <a:rPr lang="ru-RU" sz="1400" b="1" i="1" dirty="0">
                <a:solidFill>
                  <a:srgbClr val="FFFF00"/>
                </a:solidFill>
                <a:latin typeface="Monotype Corsiva" pitchFamily="66" charset="0"/>
              </a:rPr>
              <a:t>. наук) </a:t>
            </a:r>
            <a:endParaRPr lang="ru-RU" sz="14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50" y="2000250"/>
            <a:ext cx="300037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u="sng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Первый уровень подготовки </a:t>
            </a:r>
            <a:r>
              <a:rPr lang="ru-RU" sz="12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Monotype Corsiva" pitchFamily="66" charset="0"/>
                <a:cs typeface="Times New Roman" pitchFamily="18" charset="0"/>
              </a:rPr>
              <a:t>Бакалавриат</a:t>
            </a:r>
            <a:r>
              <a:rPr lang="ru-RU" sz="1200" dirty="0">
                <a:latin typeface="Monotype Corsiva" pitchFamily="66" charset="0"/>
                <a:cs typeface="Times New Roman" pitchFamily="18" charset="0"/>
              </a:rPr>
              <a:t> - «Безопасность технологических процессов и производств», «Защита в чрезвычайных ситуациях», «Пожарная безопасность» После окончания  Ваш выбор- трудоустройство или продолжение учебы в магистратуре.</a:t>
            </a:r>
          </a:p>
          <a:p>
            <a:pPr algn="ctr">
              <a:defRPr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u="sng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Второй уровень подготовки</a:t>
            </a:r>
            <a:r>
              <a:rPr lang="ru-RU" sz="12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1200" dirty="0">
                <a:latin typeface="Monotype Corsiva" pitchFamily="66" charset="0"/>
                <a:cs typeface="Times New Roman" pitchFamily="18" charset="0"/>
              </a:rPr>
              <a:t>Магистратура  «Управление безопасным развитием </a:t>
            </a:r>
            <a:r>
              <a:rPr lang="ru-RU" sz="1200" dirty="0" err="1">
                <a:latin typeface="Monotype Corsiva" pitchFamily="66" charset="0"/>
                <a:cs typeface="Times New Roman" pitchFamily="18" charset="0"/>
              </a:rPr>
              <a:t>техносферы</a:t>
            </a:r>
            <a:r>
              <a:rPr lang="ru-RU" sz="1200" dirty="0">
                <a:latin typeface="Monotype Corsiva" pitchFamily="66" charset="0"/>
                <a:cs typeface="Times New Roman" pitchFamily="18" charset="0"/>
              </a:rPr>
              <a:t>», «Управление пожарной безопасностью» более высокий уровень подготовки.</a:t>
            </a:r>
          </a:p>
          <a:p>
            <a:pPr algn="ctr">
              <a:defRPr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u="sng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Третий уровень </a:t>
            </a:r>
            <a:r>
              <a:rPr lang="ru-RU" sz="1200" dirty="0">
                <a:latin typeface="Monotype Corsiva" pitchFamily="66" charset="0"/>
                <a:cs typeface="Times New Roman" pitchFamily="18" charset="0"/>
              </a:rPr>
              <a:t>Аспирантура «Пожарная и промышленная безопасность» получение ученой степени кандидата технических наук.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928813"/>
            <a:ext cx="3143250" cy="4929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1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100" dirty="0">
              <a:solidFill>
                <a:srgbClr val="7030A0"/>
              </a:solidFill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200" dirty="0">
              <a:latin typeface="Monotype Corsiva" pitchFamily="66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>
              <a:latin typeface="Times New Roman" pitchFamily="18" charset="0"/>
            </a:endParaRPr>
          </a:p>
          <a:p>
            <a:pPr indent="457200" algn="just">
              <a:defRPr/>
            </a:pPr>
            <a:endParaRPr lang="ru-RU" sz="1000" dirty="0"/>
          </a:p>
        </p:txBody>
      </p:sp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142875" y="2143125"/>
            <a:ext cx="29289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Документы для поступления</a:t>
            </a:r>
          </a:p>
          <a:p>
            <a:pPr algn="just"/>
            <a:r>
              <a:rPr lang="ru-RU" sz="1200" dirty="0">
                <a:latin typeface="Monotype Corsiva" pitchFamily="66" charset="0"/>
                <a:cs typeface="Times New Roman" pitchFamily="18" charset="0"/>
              </a:rPr>
              <a:t>Заявление установленной формы;</a:t>
            </a:r>
          </a:p>
          <a:p>
            <a:pPr algn="just"/>
            <a:r>
              <a:rPr lang="ru-RU" sz="1200" dirty="0">
                <a:latin typeface="Monotype Corsiva" pitchFamily="66" charset="0"/>
                <a:cs typeface="Times New Roman" pitchFamily="18" charset="0"/>
              </a:rPr>
              <a:t>Документ удостоверяющий личность (паспорт);</a:t>
            </a:r>
          </a:p>
          <a:p>
            <a:pPr algn="just"/>
            <a:r>
              <a:rPr lang="ru-RU" sz="1200" dirty="0">
                <a:latin typeface="Monotype Corsiva" pitchFamily="66" charset="0"/>
                <a:cs typeface="Times New Roman" pitchFamily="18" charset="0"/>
              </a:rPr>
              <a:t>Документ установленного образца о среднем общем образовании </a:t>
            </a:r>
            <a:r>
              <a:rPr lang="ru-RU" sz="1200" dirty="0" smtClean="0">
                <a:latin typeface="Monotype Corsiva" pitchFamily="66" charset="0"/>
                <a:cs typeface="Times New Roman" pitchFamily="18" charset="0"/>
              </a:rPr>
              <a:t>(аттестат</a:t>
            </a:r>
            <a:r>
              <a:rPr lang="ru-RU" sz="1200" dirty="0">
                <a:latin typeface="Monotype Corsiva" pitchFamily="66" charset="0"/>
                <a:cs typeface="Times New Roman" pitchFamily="18" charset="0"/>
              </a:rPr>
              <a:t>),или  документ установленного образца о среднем или начальном профессиональном образовании;</a:t>
            </a:r>
          </a:p>
          <a:p>
            <a:pPr algn="just"/>
            <a:r>
              <a:rPr lang="ru-RU" sz="1200" dirty="0">
                <a:latin typeface="Monotype Corsiva" pitchFamily="66" charset="0"/>
                <a:cs typeface="Times New Roman" pitchFamily="18" charset="0"/>
              </a:rPr>
              <a:t>2 фотографии 3*4;</a:t>
            </a:r>
          </a:p>
          <a:p>
            <a:pPr algn="just"/>
            <a:r>
              <a:rPr lang="ru-RU" sz="1200" dirty="0">
                <a:latin typeface="Monotype Corsiva" pitchFamily="66" charset="0"/>
                <a:cs typeface="Times New Roman" pitchFamily="18" charset="0"/>
              </a:rPr>
              <a:t>Медицинская справка;</a:t>
            </a:r>
          </a:p>
          <a:p>
            <a:pPr algn="just"/>
            <a:endParaRPr lang="ru-RU" sz="1200" dirty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Monotype Corsiva" pitchFamily="66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6" name="Рисунок 15" descr="Горный институ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214290"/>
            <a:ext cx="1285884" cy="1289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svfu-1.jpg"/>
          <p:cNvPicPr>
            <a:picLocks noChangeAspect="1"/>
          </p:cNvPicPr>
          <p:nvPr/>
        </p:nvPicPr>
        <p:blipFill>
          <a:blip r:embed="rId4" cstate="print"/>
          <a:srcRect l="6250" t="11458" r="9166" b="16666"/>
          <a:stretch>
            <a:fillRect/>
          </a:stretch>
        </p:blipFill>
        <p:spPr>
          <a:xfrm>
            <a:off x="214282" y="214290"/>
            <a:ext cx="1357290" cy="135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1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5000636"/>
            <a:ext cx="2143110" cy="171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University-digree-1024x7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14282" y="4429132"/>
            <a:ext cx="2825201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08" name="TextBox 19"/>
          <p:cNvSpPr txBox="1">
            <a:spLocks noChangeArrowheads="1"/>
          </p:cNvSpPr>
          <p:nvPr/>
        </p:nvSpPr>
        <p:spPr bwMode="auto">
          <a:xfrm>
            <a:off x="6215063" y="1928813"/>
            <a:ext cx="27860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>
                <a:solidFill>
                  <a:srgbClr val="FF0000"/>
                </a:solidFill>
                <a:latin typeface="Monotype Corsiva" pitchFamily="66" charset="0"/>
              </a:rPr>
              <a:t>Специалисты по направлению подготовки «Техносферная безопасность» могут занимать такие должности как</a:t>
            </a:r>
            <a:r>
              <a:rPr lang="ru-RU" sz="1200">
                <a:latin typeface="Monotype Corsiva" pitchFamily="66" charset="0"/>
              </a:rPr>
              <a:t>: </a:t>
            </a:r>
          </a:p>
          <a:p>
            <a:pPr>
              <a:buFontTx/>
              <a:buChar char="-"/>
            </a:pPr>
            <a:r>
              <a:rPr lang="ru-RU" sz="1200">
                <a:latin typeface="Monotype Corsiva" pitchFamily="66" charset="0"/>
              </a:rPr>
              <a:t>аналитик безопасности и рисков;</a:t>
            </a:r>
          </a:p>
          <a:p>
            <a:pPr>
              <a:buFontTx/>
              <a:buChar char="-"/>
            </a:pPr>
            <a:r>
              <a:rPr lang="ru-RU" sz="1200">
                <a:latin typeface="Monotype Corsiva" pitchFamily="66" charset="0"/>
              </a:rPr>
              <a:t>инженер по охране труда;</a:t>
            </a:r>
          </a:p>
          <a:p>
            <a:r>
              <a:rPr lang="ru-RU" sz="1200">
                <a:latin typeface="Monotype Corsiva" pitchFamily="66" charset="0"/>
              </a:rPr>
              <a:t> - инженер по пожарной безопасности;</a:t>
            </a:r>
          </a:p>
          <a:p>
            <a:r>
              <a:rPr lang="ru-RU" sz="1200">
                <a:latin typeface="Monotype Corsiva" pitchFamily="66" charset="0"/>
              </a:rPr>
              <a:t> - инженер по промышленной безопасности;</a:t>
            </a:r>
          </a:p>
          <a:p>
            <a:r>
              <a:rPr lang="ru-RU" sz="1200">
                <a:latin typeface="Monotype Corsiva" pitchFamily="66" charset="0"/>
              </a:rPr>
              <a:t> - инженер по технике безопасности;</a:t>
            </a:r>
          </a:p>
          <a:p>
            <a:r>
              <a:rPr lang="ru-RU" sz="1200">
                <a:latin typeface="Monotype Corsiva" pitchFamily="66" charset="0"/>
              </a:rPr>
              <a:t> - инженер по техническому надзору;</a:t>
            </a:r>
          </a:p>
          <a:p>
            <a:r>
              <a:rPr lang="ru-RU" sz="1200">
                <a:latin typeface="Monotype Corsiva" pitchFamily="66" charset="0"/>
              </a:rPr>
              <a:t> - инженер по экологической безопасности;</a:t>
            </a:r>
          </a:p>
          <a:p>
            <a:r>
              <a:rPr lang="ru-RU" sz="1200">
                <a:latin typeface="Monotype Corsiva" pitchFamily="66" charset="0"/>
              </a:rPr>
              <a:t> - инспектор государственного надзора и контроля; </a:t>
            </a:r>
          </a:p>
          <a:p>
            <a:pPr>
              <a:buFontTx/>
              <a:buChar char="-"/>
            </a:pPr>
            <a:r>
              <a:rPr lang="ru-RU" sz="1200">
                <a:latin typeface="Monotype Corsiva" pitchFamily="66" charset="0"/>
              </a:rPr>
              <a:t>менеджер по промышленной безопасности;</a:t>
            </a:r>
          </a:p>
          <a:p>
            <a:r>
              <a:rPr lang="ru-RU" sz="1200">
                <a:latin typeface="Monotype Corsiva" pitchFamily="66" charset="0"/>
              </a:rPr>
              <a:t> - эксперт по экологической безопасности и многие другие. </a:t>
            </a:r>
          </a:p>
          <a:p>
            <a:pPr algn="just"/>
            <a:r>
              <a:rPr lang="ru-RU" sz="1200">
                <a:latin typeface="Monotype Corsiva" pitchFamily="66" charset="0"/>
              </a:rPr>
              <a:t>А также работать в органах Природонадзора и Ростехнадзора, экологической полиции, подразделениях МЧС, в управляющих компаниях ЖКХ, в органах лесного, рыбного и пожарного надзора. С каждым годом данная специальность становится все более востребованной.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454</Words>
  <Application>Microsoft Office PowerPoint</Application>
  <PresentationFormat>Экран (4:3)</PresentationFormat>
  <Paragraphs>208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Катенок</cp:lastModifiedBy>
  <cp:revision>72</cp:revision>
  <dcterms:created xsi:type="dcterms:W3CDTF">2011-12-22T04:33:01Z</dcterms:created>
  <dcterms:modified xsi:type="dcterms:W3CDTF">2019-04-14T01:23:24Z</dcterms:modified>
</cp:coreProperties>
</file>